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75" r:id="rId3"/>
    <p:sldId id="305" r:id="rId4"/>
    <p:sldId id="261" r:id="rId5"/>
    <p:sldId id="258" r:id="rId6"/>
    <p:sldId id="259" r:id="rId7"/>
    <p:sldId id="308" r:id="rId8"/>
    <p:sldId id="309" r:id="rId9"/>
    <p:sldId id="310" r:id="rId10"/>
    <p:sldId id="263" r:id="rId11"/>
    <p:sldId id="276" r:id="rId12"/>
    <p:sldId id="313" r:id="rId13"/>
    <p:sldId id="314" r:id="rId14"/>
    <p:sldId id="315" r:id="rId15"/>
    <p:sldId id="316" r:id="rId16"/>
    <p:sldId id="307" r:id="rId17"/>
    <p:sldId id="318" r:id="rId18"/>
    <p:sldId id="284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97">
          <p15:clr>
            <a:srgbClr val="9AA0A6"/>
          </p15:clr>
        </p15:guide>
        <p15:guide id="3" orient="horz" pos="2843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595">
          <p15:clr>
            <a:srgbClr val="9AA0A6"/>
          </p15:clr>
        </p15:guide>
        <p15:guide id="6" pos="254">
          <p15:clr>
            <a:srgbClr val="9AA0A6"/>
          </p15:clr>
        </p15:guide>
        <p15:guide id="7" pos="5506">
          <p15:clr>
            <a:srgbClr val="9AA0A6"/>
          </p15:clr>
        </p15:guide>
        <p15:guide id="8" orient="horz" pos="2993">
          <p15:clr>
            <a:srgbClr val="9AA0A6"/>
          </p15:clr>
        </p15:guide>
        <p15:guide id="9" pos="2880">
          <p15:clr>
            <a:srgbClr val="9AA0A6"/>
          </p15:clr>
        </p15:guide>
        <p15:guide id="10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1F1F1"/>
    <a:srgbClr val="3333FF"/>
    <a:srgbClr val="99CC00"/>
    <a:srgbClr val="FF9999"/>
    <a:srgbClr val="FFCC00"/>
    <a:srgbClr val="AAE9FF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94C31-FA2A-43AC-9114-EBC7C52EFE2D}">
  <a:tblStyle styleId="{9C394C31-FA2A-43AC-9114-EBC7C52EF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pos="454"/>
        <p:guide orient="horz" pos="397"/>
        <p:guide orient="horz" pos="2843"/>
        <p:guide pos="5306"/>
        <p:guide orient="horz" pos="595"/>
        <p:guide pos="254"/>
        <p:guide pos="5506"/>
        <p:guide orient="horz" pos="2993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120145-7653-4364-BA8B-9CC1A69717BB}" type="doc">
      <dgm:prSet loTypeId="urn:microsoft.com/office/officeart/2005/8/layout/cycle5" loCatId="cycle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899DDB80-F8E2-48F7-BCE2-D3DBA1F6585F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1800" dirty="0" err="1">
              <a:latin typeface="Segoe UI Emoji" panose="020B0502040204020203" pitchFamily="34" charset="0"/>
              <a:ea typeface="Segoe UI Emoji" panose="020B0502040204020203" pitchFamily="34" charset="0"/>
            </a:rPr>
            <a:t>Libraries</a:t>
          </a:r>
          <a:endParaRPr lang="pt-PT" sz="18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8857DB25-D6BD-4717-AE87-9B27E412C649}" type="parTrans" cxnId="{D628385C-4D46-4351-8873-B1378A7071D4}">
      <dgm:prSet/>
      <dgm:spPr/>
      <dgm:t>
        <a:bodyPr/>
        <a:lstStyle/>
        <a:p>
          <a:endParaRPr lang="pt-PT"/>
        </a:p>
      </dgm:t>
    </dgm:pt>
    <dgm:pt modelId="{30640058-BEA3-4CE9-9BDE-BE11DAE213EA}" type="sibTrans" cxnId="{D628385C-4D46-4351-8873-B1378A7071D4}">
      <dgm:prSet/>
      <dgm:spPr/>
      <dgm:t>
        <a:bodyPr/>
        <a:lstStyle/>
        <a:p>
          <a:endParaRPr lang="pt-PT"/>
        </a:p>
      </dgm:t>
    </dgm:pt>
    <dgm:pt modelId="{A9EA4F57-5F3B-4792-B46E-1563C3AC6795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Collection</a:t>
          </a:r>
          <a:endParaRPr lang="pt-PT" sz="20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6A782C26-92BE-43BD-B3DC-0F1C881C86A5}" type="parTrans" cxnId="{C3210CC5-EF29-404B-8720-E3F648B57B45}">
      <dgm:prSet/>
      <dgm:spPr/>
      <dgm:t>
        <a:bodyPr/>
        <a:lstStyle/>
        <a:p>
          <a:endParaRPr lang="pt-PT"/>
        </a:p>
      </dgm:t>
    </dgm:pt>
    <dgm:pt modelId="{1ADB3849-689E-4B32-9FFC-781775ED408B}" type="sibTrans" cxnId="{C3210CC5-EF29-404B-8720-E3F648B57B45}">
      <dgm:prSet/>
      <dgm:spPr/>
      <dgm:t>
        <a:bodyPr/>
        <a:lstStyle/>
        <a:p>
          <a:endParaRPr lang="pt-PT"/>
        </a:p>
      </dgm:t>
    </dgm:pt>
    <dgm:pt modelId="{9D425936-BDFB-4E62-BCF2-DD161F0F2D66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Loans</a:t>
          </a:r>
          <a:endParaRPr lang="pt-PT" sz="20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0D4F7989-2B7E-4A07-853A-EBC853AE6E70}" type="parTrans" cxnId="{DA92E99E-B6B0-4D95-ADFE-6DA869ECA127}">
      <dgm:prSet/>
      <dgm:spPr/>
      <dgm:t>
        <a:bodyPr/>
        <a:lstStyle/>
        <a:p>
          <a:endParaRPr lang="pt-PT"/>
        </a:p>
      </dgm:t>
    </dgm:pt>
    <dgm:pt modelId="{2EBDAAAE-5B7D-4379-9B02-EDCB3108F323}" type="sibTrans" cxnId="{DA92E99E-B6B0-4D95-ADFE-6DA869ECA127}">
      <dgm:prSet/>
      <dgm:spPr/>
      <dgm:t>
        <a:bodyPr/>
        <a:lstStyle/>
        <a:p>
          <a:endParaRPr lang="pt-PT"/>
        </a:p>
      </dgm:t>
    </dgm:pt>
    <dgm:pt modelId="{4EBB2385-088F-4655-B4E6-DD4B5867EE5C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baseline="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baseline="0" dirty="0" err="1">
              <a:latin typeface="Segoe UI Emoji" panose="020B0502040204020203" pitchFamily="34" charset="0"/>
              <a:ea typeface="Segoe UI Emoji" panose="020B0502040204020203" pitchFamily="34" charset="0"/>
            </a:rPr>
            <a:t>Options</a:t>
          </a:r>
          <a:endParaRPr lang="pt-PT" sz="20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78ED1EDB-2C57-42D6-959F-CFF69A847CE6}" type="parTrans" cxnId="{C93F3803-16ED-464B-9ED8-FE519E081D4D}">
      <dgm:prSet/>
      <dgm:spPr/>
      <dgm:t>
        <a:bodyPr/>
        <a:lstStyle/>
        <a:p>
          <a:endParaRPr lang="pt-PT"/>
        </a:p>
      </dgm:t>
    </dgm:pt>
    <dgm:pt modelId="{3CE46B28-B6D2-44F1-ABC0-1B5B8AC64FBE}" type="sibTrans" cxnId="{C93F3803-16ED-464B-9ED8-FE519E081D4D}">
      <dgm:prSet/>
      <dgm:spPr/>
      <dgm:t>
        <a:bodyPr/>
        <a:lstStyle/>
        <a:p>
          <a:endParaRPr lang="pt-PT"/>
        </a:p>
      </dgm:t>
    </dgm:pt>
    <dgm:pt modelId="{76BDBA25-C76A-4781-B329-B7EF344D68B9}">
      <dgm:prSet phldrT="[Texto]" custT="1"/>
      <dgm:spPr>
        <a:solidFill>
          <a:srgbClr val="3333FF"/>
        </a:solidFill>
      </dgm:spPr>
      <dgm:t>
        <a:bodyPr/>
        <a:lstStyle/>
        <a:p>
          <a:r>
            <a:rPr lang="pt-PT" sz="2000" dirty="0" err="1">
              <a:latin typeface="Segoe UI Emoji" panose="020B0502040204020203" pitchFamily="34" charset="0"/>
              <a:ea typeface="Segoe UI Emoji" panose="020B0502040204020203" pitchFamily="34" charset="0"/>
            </a:rPr>
            <a:t>Users</a:t>
          </a:r>
          <a:endParaRPr lang="pt-PT" sz="2000" dirty="0">
            <a:latin typeface="Segoe UI Emoji" panose="020B0502040204020203" pitchFamily="34" charset="0"/>
            <a:ea typeface="Segoe UI Emoji" panose="020B0502040204020203" pitchFamily="34" charset="0"/>
          </a:endParaRPr>
        </a:p>
      </dgm:t>
    </dgm:pt>
    <dgm:pt modelId="{6F907FCC-37E1-4F06-ADCB-52C3E291C434}" type="parTrans" cxnId="{F17D2238-6667-4418-B40E-86EBCC11FF06}">
      <dgm:prSet/>
      <dgm:spPr/>
      <dgm:t>
        <a:bodyPr/>
        <a:lstStyle/>
        <a:p>
          <a:endParaRPr lang="pt-PT"/>
        </a:p>
      </dgm:t>
    </dgm:pt>
    <dgm:pt modelId="{3F24E383-93CC-41E7-9B38-548405FE080C}" type="sibTrans" cxnId="{F17D2238-6667-4418-B40E-86EBCC11FF06}">
      <dgm:prSet/>
      <dgm:spPr/>
      <dgm:t>
        <a:bodyPr/>
        <a:lstStyle/>
        <a:p>
          <a:endParaRPr lang="pt-PT"/>
        </a:p>
      </dgm:t>
    </dgm:pt>
    <dgm:pt modelId="{91849848-1BF7-46F2-B74D-993531021EC4}" type="pres">
      <dgm:prSet presAssocID="{7F120145-7653-4364-BA8B-9CC1A69717BB}" presName="cycle" presStyleCnt="0">
        <dgm:presLayoutVars>
          <dgm:dir/>
          <dgm:resizeHandles val="exact"/>
        </dgm:presLayoutVars>
      </dgm:prSet>
      <dgm:spPr/>
    </dgm:pt>
    <dgm:pt modelId="{810B84EE-E4C4-42DD-988D-E1F2B8216564}" type="pres">
      <dgm:prSet presAssocID="{899DDB80-F8E2-48F7-BCE2-D3DBA1F6585F}" presName="node" presStyleLbl="node1" presStyleIdx="0" presStyleCnt="5" custScaleX="111505" custScaleY="104912">
        <dgm:presLayoutVars>
          <dgm:bulletEnabled val="1"/>
        </dgm:presLayoutVars>
      </dgm:prSet>
      <dgm:spPr/>
    </dgm:pt>
    <dgm:pt modelId="{0C333F1B-E01D-4485-A0B8-8C46A80555C4}" type="pres">
      <dgm:prSet presAssocID="{899DDB80-F8E2-48F7-BCE2-D3DBA1F6585F}" presName="spNode" presStyleCnt="0"/>
      <dgm:spPr/>
    </dgm:pt>
    <dgm:pt modelId="{5F615FD3-F49A-4F1C-B6D3-03784A400C22}" type="pres">
      <dgm:prSet presAssocID="{30640058-BEA3-4CE9-9BDE-BE11DAE213EA}" presName="sibTrans" presStyleLbl="sibTrans1D1" presStyleIdx="0" presStyleCnt="5"/>
      <dgm:spPr/>
    </dgm:pt>
    <dgm:pt modelId="{627C6BDA-8D33-4909-B7D7-8AD47B72FC09}" type="pres">
      <dgm:prSet presAssocID="{A9EA4F57-5F3B-4792-B46E-1563C3AC6795}" presName="node" presStyleLbl="node1" presStyleIdx="1" presStyleCnt="5" custScaleX="111968" custScaleY="100770" custRadScaleRad="102941" custRadScaleInc="-21759">
        <dgm:presLayoutVars>
          <dgm:bulletEnabled val="1"/>
        </dgm:presLayoutVars>
      </dgm:prSet>
      <dgm:spPr/>
    </dgm:pt>
    <dgm:pt modelId="{DF99A8FC-B75C-4F51-8E65-37D13202400F}" type="pres">
      <dgm:prSet presAssocID="{A9EA4F57-5F3B-4792-B46E-1563C3AC6795}" presName="spNode" presStyleCnt="0"/>
      <dgm:spPr/>
    </dgm:pt>
    <dgm:pt modelId="{A1A12296-8CA4-4331-A63A-D35E7FE3CD31}" type="pres">
      <dgm:prSet presAssocID="{1ADB3849-689E-4B32-9FFC-781775ED408B}" presName="sibTrans" presStyleLbl="sibTrans1D1" presStyleIdx="1" presStyleCnt="5"/>
      <dgm:spPr/>
    </dgm:pt>
    <dgm:pt modelId="{12A51B2B-2C93-4AA6-A508-334D1B35A6FD}" type="pres">
      <dgm:prSet presAssocID="{4EBB2385-088F-4655-B4E6-DD4B5867EE5C}" presName="node" presStyleLbl="node1" presStyleIdx="2" presStyleCnt="5" custScaleX="141687" custScaleY="96036" custRadScaleRad="106477" custRadScaleInc="-46132">
        <dgm:presLayoutVars>
          <dgm:bulletEnabled val="1"/>
        </dgm:presLayoutVars>
      </dgm:prSet>
      <dgm:spPr/>
    </dgm:pt>
    <dgm:pt modelId="{C7D40439-7DC1-4BB6-8439-3F664163347F}" type="pres">
      <dgm:prSet presAssocID="{4EBB2385-088F-4655-B4E6-DD4B5867EE5C}" presName="spNode" presStyleCnt="0"/>
      <dgm:spPr/>
    </dgm:pt>
    <dgm:pt modelId="{E9F7A372-F443-41B8-8423-898389EBB9F0}" type="pres">
      <dgm:prSet presAssocID="{3CE46B28-B6D2-44F1-ABC0-1B5B8AC64FBE}" presName="sibTrans" presStyleLbl="sibTrans1D1" presStyleIdx="2" presStyleCnt="5"/>
      <dgm:spPr/>
    </dgm:pt>
    <dgm:pt modelId="{1254C732-F7B6-46A9-A5CE-0C3561583D45}" type="pres">
      <dgm:prSet presAssocID="{76BDBA25-C76A-4781-B329-B7EF344D68B9}" presName="node" presStyleLbl="node1" presStyleIdx="3" presStyleCnt="5" custRadScaleRad="106029" custRadScaleInc="74731">
        <dgm:presLayoutVars>
          <dgm:bulletEnabled val="1"/>
        </dgm:presLayoutVars>
      </dgm:prSet>
      <dgm:spPr/>
    </dgm:pt>
    <dgm:pt modelId="{9320B26E-0F9F-410D-B26A-ADD552336954}" type="pres">
      <dgm:prSet presAssocID="{76BDBA25-C76A-4781-B329-B7EF344D68B9}" presName="spNode" presStyleCnt="0"/>
      <dgm:spPr/>
    </dgm:pt>
    <dgm:pt modelId="{F737EF95-0B62-482F-BD3E-D5BEE8C08BA2}" type="pres">
      <dgm:prSet presAssocID="{3F24E383-93CC-41E7-9B38-548405FE080C}" presName="sibTrans" presStyleLbl="sibTrans1D1" presStyleIdx="3" presStyleCnt="5"/>
      <dgm:spPr/>
    </dgm:pt>
    <dgm:pt modelId="{6B19B879-B309-4025-9912-07208473BE3D}" type="pres">
      <dgm:prSet presAssocID="{9D425936-BDFB-4E62-BCF2-DD161F0F2D66}" presName="node" presStyleLbl="node1" presStyleIdx="4" presStyleCnt="5" custScaleX="123775" custScaleY="95914" custRadScaleRad="105636" custRadScaleInc="-2572">
        <dgm:presLayoutVars>
          <dgm:bulletEnabled val="1"/>
        </dgm:presLayoutVars>
      </dgm:prSet>
      <dgm:spPr/>
    </dgm:pt>
    <dgm:pt modelId="{F0652F37-91D1-48D5-901A-ED71BF757F64}" type="pres">
      <dgm:prSet presAssocID="{9D425936-BDFB-4E62-BCF2-DD161F0F2D66}" presName="spNode" presStyleCnt="0"/>
      <dgm:spPr/>
    </dgm:pt>
    <dgm:pt modelId="{EC14B328-EA16-44C1-A02B-BB49A13DD6E6}" type="pres">
      <dgm:prSet presAssocID="{2EBDAAAE-5B7D-4379-9B02-EDCB3108F323}" presName="sibTrans" presStyleLbl="sibTrans1D1" presStyleIdx="4" presStyleCnt="5"/>
      <dgm:spPr/>
    </dgm:pt>
  </dgm:ptLst>
  <dgm:cxnLst>
    <dgm:cxn modelId="{C93F3803-16ED-464B-9ED8-FE519E081D4D}" srcId="{7F120145-7653-4364-BA8B-9CC1A69717BB}" destId="{4EBB2385-088F-4655-B4E6-DD4B5867EE5C}" srcOrd="2" destOrd="0" parTransId="{78ED1EDB-2C57-42D6-959F-CFF69A847CE6}" sibTransId="{3CE46B28-B6D2-44F1-ABC0-1B5B8AC64FBE}"/>
    <dgm:cxn modelId="{7DDD1B0E-FE6A-4500-8C84-B2E47B46275A}" type="presOf" srcId="{3CE46B28-B6D2-44F1-ABC0-1B5B8AC64FBE}" destId="{E9F7A372-F443-41B8-8423-898389EBB9F0}" srcOrd="0" destOrd="0" presId="urn:microsoft.com/office/officeart/2005/8/layout/cycle5"/>
    <dgm:cxn modelId="{5BB73F25-AC57-4943-A658-662EE4F9BC6C}" type="presOf" srcId="{4EBB2385-088F-4655-B4E6-DD4B5867EE5C}" destId="{12A51B2B-2C93-4AA6-A508-334D1B35A6FD}" srcOrd="0" destOrd="0" presId="urn:microsoft.com/office/officeart/2005/8/layout/cycle5"/>
    <dgm:cxn modelId="{F17D2238-6667-4418-B40E-86EBCC11FF06}" srcId="{7F120145-7653-4364-BA8B-9CC1A69717BB}" destId="{76BDBA25-C76A-4781-B329-B7EF344D68B9}" srcOrd="3" destOrd="0" parTransId="{6F907FCC-37E1-4F06-ADCB-52C3E291C434}" sibTransId="{3F24E383-93CC-41E7-9B38-548405FE080C}"/>
    <dgm:cxn modelId="{D628385C-4D46-4351-8873-B1378A7071D4}" srcId="{7F120145-7653-4364-BA8B-9CC1A69717BB}" destId="{899DDB80-F8E2-48F7-BCE2-D3DBA1F6585F}" srcOrd="0" destOrd="0" parTransId="{8857DB25-D6BD-4717-AE87-9B27E412C649}" sibTransId="{30640058-BEA3-4CE9-9BDE-BE11DAE213EA}"/>
    <dgm:cxn modelId="{235F7545-73A2-447C-9BF7-8FD06988828C}" type="presOf" srcId="{3F24E383-93CC-41E7-9B38-548405FE080C}" destId="{F737EF95-0B62-482F-BD3E-D5BEE8C08BA2}" srcOrd="0" destOrd="0" presId="urn:microsoft.com/office/officeart/2005/8/layout/cycle5"/>
    <dgm:cxn modelId="{61751568-E381-430A-A0FA-4E9D02609C58}" type="presOf" srcId="{2EBDAAAE-5B7D-4379-9B02-EDCB3108F323}" destId="{EC14B328-EA16-44C1-A02B-BB49A13DD6E6}" srcOrd="0" destOrd="0" presId="urn:microsoft.com/office/officeart/2005/8/layout/cycle5"/>
    <dgm:cxn modelId="{EEADD76B-53D0-4A1C-AD9D-8C48F79561C8}" type="presOf" srcId="{7F120145-7653-4364-BA8B-9CC1A69717BB}" destId="{91849848-1BF7-46F2-B74D-993531021EC4}" srcOrd="0" destOrd="0" presId="urn:microsoft.com/office/officeart/2005/8/layout/cycle5"/>
    <dgm:cxn modelId="{56579D53-117A-4199-BC5C-47FB1A58F732}" type="presOf" srcId="{899DDB80-F8E2-48F7-BCE2-D3DBA1F6585F}" destId="{810B84EE-E4C4-42DD-988D-E1F2B8216564}" srcOrd="0" destOrd="0" presId="urn:microsoft.com/office/officeart/2005/8/layout/cycle5"/>
    <dgm:cxn modelId="{7D7C4556-E81C-4D87-87EF-CA5C07955C67}" type="presOf" srcId="{76BDBA25-C76A-4781-B329-B7EF344D68B9}" destId="{1254C732-F7B6-46A9-A5CE-0C3561583D45}" srcOrd="0" destOrd="0" presId="urn:microsoft.com/office/officeart/2005/8/layout/cycle5"/>
    <dgm:cxn modelId="{E75D8879-BBFC-466B-AEFF-6AA9E8084FB3}" type="presOf" srcId="{30640058-BEA3-4CE9-9BDE-BE11DAE213EA}" destId="{5F615FD3-F49A-4F1C-B6D3-03784A400C22}" srcOrd="0" destOrd="0" presId="urn:microsoft.com/office/officeart/2005/8/layout/cycle5"/>
    <dgm:cxn modelId="{DA92E99E-B6B0-4D95-ADFE-6DA869ECA127}" srcId="{7F120145-7653-4364-BA8B-9CC1A69717BB}" destId="{9D425936-BDFB-4E62-BCF2-DD161F0F2D66}" srcOrd="4" destOrd="0" parTransId="{0D4F7989-2B7E-4A07-853A-EBC853AE6E70}" sibTransId="{2EBDAAAE-5B7D-4379-9B02-EDCB3108F323}"/>
    <dgm:cxn modelId="{C3210CC5-EF29-404B-8720-E3F648B57B45}" srcId="{7F120145-7653-4364-BA8B-9CC1A69717BB}" destId="{A9EA4F57-5F3B-4792-B46E-1563C3AC6795}" srcOrd="1" destOrd="0" parTransId="{6A782C26-92BE-43BD-B3DC-0F1C881C86A5}" sibTransId="{1ADB3849-689E-4B32-9FFC-781775ED408B}"/>
    <dgm:cxn modelId="{A223C0CB-EF3C-4FE9-92E2-3B2CFFDC8847}" type="presOf" srcId="{A9EA4F57-5F3B-4792-B46E-1563C3AC6795}" destId="{627C6BDA-8D33-4909-B7D7-8AD47B72FC09}" srcOrd="0" destOrd="0" presId="urn:microsoft.com/office/officeart/2005/8/layout/cycle5"/>
    <dgm:cxn modelId="{E522E8ED-4C4A-4A19-B7A8-52347CCDBBBE}" type="presOf" srcId="{9D425936-BDFB-4E62-BCF2-DD161F0F2D66}" destId="{6B19B879-B309-4025-9912-07208473BE3D}" srcOrd="0" destOrd="0" presId="urn:microsoft.com/office/officeart/2005/8/layout/cycle5"/>
    <dgm:cxn modelId="{25DC6BF5-EBFD-4AD0-8229-A52DAA8BA6A1}" type="presOf" srcId="{1ADB3849-689E-4B32-9FFC-781775ED408B}" destId="{A1A12296-8CA4-4331-A63A-D35E7FE3CD31}" srcOrd="0" destOrd="0" presId="urn:microsoft.com/office/officeart/2005/8/layout/cycle5"/>
    <dgm:cxn modelId="{98679C47-305C-4816-BBFE-F634BF9EE87E}" type="presParOf" srcId="{91849848-1BF7-46F2-B74D-993531021EC4}" destId="{810B84EE-E4C4-42DD-988D-E1F2B8216564}" srcOrd="0" destOrd="0" presId="urn:microsoft.com/office/officeart/2005/8/layout/cycle5"/>
    <dgm:cxn modelId="{96B9BEDF-DC49-4820-AED7-5F96E612D182}" type="presParOf" srcId="{91849848-1BF7-46F2-B74D-993531021EC4}" destId="{0C333F1B-E01D-4485-A0B8-8C46A80555C4}" srcOrd="1" destOrd="0" presId="urn:microsoft.com/office/officeart/2005/8/layout/cycle5"/>
    <dgm:cxn modelId="{691EF3A5-C64C-47A2-B459-4F93E09C205A}" type="presParOf" srcId="{91849848-1BF7-46F2-B74D-993531021EC4}" destId="{5F615FD3-F49A-4F1C-B6D3-03784A400C22}" srcOrd="2" destOrd="0" presId="urn:microsoft.com/office/officeart/2005/8/layout/cycle5"/>
    <dgm:cxn modelId="{9805AB1A-D824-4EA2-88E7-31D5176DA6BE}" type="presParOf" srcId="{91849848-1BF7-46F2-B74D-993531021EC4}" destId="{627C6BDA-8D33-4909-B7D7-8AD47B72FC09}" srcOrd="3" destOrd="0" presId="urn:microsoft.com/office/officeart/2005/8/layout/cycle5"/>
    <dgm:cxn modelId="{CF8B2110-4DA0-42E8-A699-E4AEF243392E}" type="presParOf" srcId="{91849848-1BF7-46F2-B74D-993531021EC4}" destId="{DF99A8FC-B75C-4F51-8E65-37D13202400F}" srcOrd="4" destOrd="0" presId="urn:microsoft.com/office/officeart/2005/8/layout/cycle5"/>
    <dgm:cxn modelId="{B4A55239-A74F-411A-AF6E-26E86E13CC8F}" type="presParOf" srcId="{91849848-1BF7-46F2-B74D-993531021EC4}" destId="{A1A12296-8CA4-4331-A63A-D35E7FE3CD31}" srcOrd="5" destOrd="0" presId="urn:microsoft.com/office/officeart/2005/8/layout/cycle5"/>
    <dgm:cxn modelId="{CEF06516-E1D4-4371-95A7-BB9E84E6AB3D}" type="presParOf" srcId="{91849848-1BF7-46F2-B74D-993531021EC4}" destId="{12A51B2B-2C93-4AA6-A508-334D1B35A6FD}" srcOrd="6" destOrd="0" presId="urn:microsoft.com/office/officeart/2005/8/layout/cycle5"/>
    <dgm:cxn modelId="{FEFA32AE-011A-4ABD-9F16-5B4A3A93AF88}" type="presParOf" srcId="{91849848-1BF7-46F2-B74D-993531021EC4}" destId="{C7D40439-7DC1-4BB6-8439-3F664163347F}" srcOrd="7" destOrd="0" presId="urn:microsoft.com/office/officeart/2005/8/layout/cycle5"/>
    <dgm:cxn modelId="{CC6B69DE-31F6-4BE3-8AAA-5124E9114D8E}" type="presParOf" srcId="{91849848-1BF7-46F2-B74D-993531021EC4}" destId="{E9F7A372-F443-41B8-8423-898389EBB9F0}" srcOrd="8" destOrd="0" presId="urn:microsoft.com/office/officeart/2005/8/layout/cycle5"/>
    <dgm:cxn modelId="{7142591D-F91F-4AA5-B27C-254833CECB44}" type="presParOf" srcId="{91849848-1BF7-46F2-B74D-993531021EC4}" destId="{1254C732-F7B6-46A9-A5CE-0C3561583D45}" srcOrd="9" destOrd="0" presId="urn:microsoft.com/office/officeart/2005/8/layout/cycle5"/>
    <dgm:cxn modelId="{CC7B8D95-F857-4315-94F6-A0E910EAECEF}" type="presParOf" srcId="{91849848-1BF7-46F2-B74D-993531021EC4}" destId="{9320B26E-0F9F-410D-B26A-ADD552336954}" srcOrd="10" destOrd="0" presId="urn:microsoft.com/office/officeart/2005/8/layout/cycle5"/>
    <dgm:cxn modelId="{0ABA553A-E554-4523-A6AF-2EF65861E84A}" type="presParOf" srcId="{91849848-1BF7-46F2-B74D-993531021EC4}" destId="{F737EF95-0B62-482F-BD3E-D5BEE8C08BA2}" srcOrd="11" destOrd="0" presId="urn:microsoft.com/office/officeart/2005/8/layout/cycle5"/>
    <dgm:cxn modelId="{438ED729-2F62-4BB6-B737-5E92CFB65425}" type="presParOf" srcId="{91849848-1BF7-46F2-B74D-993531021EC4}" destId="{6B19B879-B309-4025-9912-07208473BE3D}" srcOrd="12" destOrd="0" presId="urn:microsoft.com/office/officeart/2005/8/layout/cycle5"/>
    <dgm:cxn modelId="{EDAC53BE-8E00-44AD-A81A-BAB89140436C}" type="presParOf" srcId="{91849848-1BF7-46F2-B74D-993531021EC4}" destId="{F0652F37-91D1-48D5-901A-ED71BF757F64}" srcOrd="13" destOrd="0" presId="urn:microsoft.com/office/officeart/2005/8/layout/cycle5"/>
    <dgm:cxn modelId="{9CF67881-6897-4AC8-87FE-D459BB415A3F}" type="presParOf" srcId="{91849848-1BF7-46F2-B74D-993531021EC4}" destId="{EC14B328-EA16-44C1-A02B-BB49A13DD6E6}" srcOrd="14" destOrd="0" presId="urn:microsoft.com/office/officeart/2005/8/layout/cycle5"/>
  </dgm:cxnLst>
  <dgm:bg>
    <a:solidFill>
      <a:srgbClr val="AAE9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B84EE-E4C4-42DD-988D-E1F2B8216564}">
      <dsp:nvSpPr>
        <dsp:cNvPr id="0" name=""/>
        <dsp:cNvSpPr/>
      </dsp:nvSpPr>
      <dsp:spPr>
        <a:xfrm>
          <a:off x="2908129" y="-9916"/>
          <a:ext cx="1804891" cy="1103812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Libraries</a:t>
          </a:r>
          <a:endParaRPr lang="pt-PT" sz="18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2962013" y="43968"/>
        <a:ext cx="1697123" cy="996044"/>
      </dsp:txXfrm>
    </dsp:sp>
    <dsp:sp modelId="{5F615FD3-F49A-4F1C-B6D3-03784A400C22}">
      <dsp:nvSpPr>
        <dsp:cNvPr id="0" name=""/>
        <dsp:cNvSpPr/>
      </dsp:nvSpPr>
      <dsp:spPr>
        <a:xfrm>
          <a:off x="1842329" y="600024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3038703" y="220161"/>
              </a:moveTo>
              <a:arcTo wR="2102139" hR="2102139" stAng="17787430" swAng="914478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C6BDA-8D33-4909-B7D7-8AD47B72FC09}">
      <dsp:nvSpPr>
        <dsp:cNvPr id="0" name=""/>
        <dsp:cNvSpPr/>
      </dsp:nvSpPr>
      <dsp:spPr>
        <a:xfrm>
          <a:off x="4893028" y="1260767"/>
          <a:ext cx="1812385" cy="1060232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kern="120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Collection</a:t>
          </a:r>
          <a:endParaRPr lang="pt-PT" sz="20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4944784" y="1312523"/>
        <a:ext cx="1708873" cy="956720"/>
      </dsp:txXfrm>
    </dsp:sp>
    <dsp:sp modelId="{A1A12296-8CA4-4331-A63A-D35E7FE3CD31}">
      <dsp:nvSpPr>
        <dsp:cNvPr id="0" name=""/>
        <dsp:cNvSpPr/>
      </dsp:nvSpPr>
      <dsp:spPr>
        <a:xfrm>
          <a:off x="1795734" y="673428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4195868" y="1914283"/>
              </a:moveTo>
              <a:arcTo wR="2102139" hR="2102139" stAng="21292377" swAng="1364882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51B2B-2C93-4AA6-A508-334D1B35A6FD}">
      <dsp:nvSpPr>
        <dsp:cNvPr id="0" name=""/>
        <dsp:cNvSpPr/>
      </dsp:nvSpPr>
      <dsp:spPr>
        <a:xfrm>
          <a:off x="4302751" y="3663381"/>
          <a:ext cx="2293436" cy="1010425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kern="1200" baseline="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kern="1200" baseline="0" dirty="0" err="1">
              <a:latin typeface="Segoe UI Emoji" panose="020B0502040204020203" pitchFamily="34" charset="0"/>
              <a:ea typeface="Segoe UI Emoji" panose="020B0502040204020203" pitchFamily="34" charset="0"/>
            </a:rPr>
            <a:t>Options</a:t>
          </a:r>
          <a:endParaRPr lang="pt-PT" sz="20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4352076" y="3712706"/>
        <a:ext cx="2194786" cy="911775"/>
      </dsp:txXfrm>
    </dsp:sp>
    <dsp:sp modelId="{E9F7A372-F443-41B8-8423-898389EBB9F0}">
      <dsp:nvSpPr>
        <dsp:cNvPr id="0" name=""/>
        <dsp:cNvSpPr/>
      </dsp:nvSpPr>
      <dsp:spPr>
        <a:xfrm>
          <a:off x="1704678" y="695098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2636491" y="4135230"/>
              </a:moveTo>
              <a:arcTo wR="2102139" hR="2102139" stAng="4516449" swAng="2362902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54C732-F7B6-46A9-A5CE-0C3561583D45}">
      <dsp:nvSpPr>
        <dsp:cNvPr id="0" name=""/>
        <dsp:cNvSpPr/>
      </dsp:nvSpPr>
      <dsp:spPr>
        <a:xfrm>
          <a:off x="1199520" y="3430195"/>
          <a:ext cx="1618663" cy="1052131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Users</a:t>
          </a:r>
          <a:endParaRPr lang="pt-PT" sz="20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1250881" y="3481556"/>
        <a:ext cx="1515941" cy="949409"/>
      </dsp:txXfrm>
    </dsp:sp>
    <dsp:sp modelId="{F737EF95-0B62-482F-BD3E-D5BEE8C08BA2}">
      <dsp:nvSpPr>
        <dsp:cNvPr id="0" name=""/>
        <dsp:cNvSpPr/>
      </dsp:nvSpPr>
      <dsp:spPr>
        <a:xfrm>
          <a:off x="1586586" y="578109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78448" y="2671054"/>
              </a:moveTo>
              <a:arcTo wR="2102139" hR="2102139" stAng="9857873" swAng="949491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9B879-B309-4025-9912-07208473BE3D}">
      <dsp:nvSpPr>
        <dsp:cNvPr id="0" name=""/>
        <dsp:cNvSpPr/>
      </dsp:nvSpPr>
      <dsp:spPr>
        <a:xfrm>
          <a:off x="689622" y="1476142"/>
          <a:ext cx="2003501" cy="1009141"/>
        </a:xfrm>
        <a:prstGeom prst="roundRect">
          <a:avLst/>
        </a:prstGeom>
        <a:solidFill>
          <a:srgbClr val="3333FF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Book</a:t>
          </a:r>
          <a:r>
            <a:rPr lang="pt-PT" sz="2000" kern="1200" dirty="0">
              <a:latin typeface="Segoe UI Emoji" panose="020B0502040204020203" pitchFamily="34" charset="0"/>
              <a:ea typeface="Segoe UI Emoji" panose="020B0502040204020203" pitchFamily="34" charset="0"/>
            </a:rPr>
            <a:t> </a:t>
          </a:r>
          <a:r>
            <a:rPr lang="pt-PT" sz="2000" kern="1200" dirty="0" err="1">
              <a:latin typeface="Segoe UI Emoji" panose="020B0502040204020203" pitchFamily="34" charset="0"/>
              <a:ea typeface="Segoe UI Emoji" panose="020B0502040204020203" pitchFamily="34" charset="0"/>
            </a:rPr>
            <a:t>Loans</a:t>
          </a:r>
          <a:endParaRPr lang="pt-PT" sz="2000" kern="1200" dirty="0">
            <a:latin typeface="Segoe UI Emoji" panose="020B0502040204020203" pitchFamily="34" charset="0"/>
            <a:ea typeface="Segoe UI Emoji" panose="020B0502040204020203" pitchFamily="34" charset="0"/>
          </a:endParaRPr>
        </a:p>
      </dsp:txBody>
      <dsp:txXfrm>
        <a:off x="738884" y="1525404"/>
        <a:ext cx="1904977" cy="910617"/>
      </dsp:txXfrm>
    </dsp:sp>
    <dsp:sp modelId="{EC14B328-EA16-44C1-A02B-BB49A13DD6E6}">
      <dsp:nvSpPr>
        <dsp:cNvPr id="0" name=""/>
        <dsp:cNvSpPr/>
      </dsp:nvSpPr>
      <dsp:spPr>
        <a:xfrm>
          <a:off x="1509725" y="624260"/>
          <a:ext cx="4204279" cy="4204279"/>
        </a:xfrm>
        <a:custGeom>
          <a:avLst/>
          <a:gdLst/>
          <a:ahLst/>
          <a:cxnLst/>
          <a:rect l="0" t="0" r="0" b="0"/>
          <a:pathLst>
            <a:path>
              <a:moveTo>
                <a:pt x="569382" y="663512"/>
              </a:moveTo>
              <a:arcTo wR="2102139" hR="2102139" stAng="13391132" swAng="1233928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68183a5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68183a5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660575f23_1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660575f23_1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660575f23_1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660575f23_1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238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660575f23_1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660575f23_1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720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68183a5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68183a5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349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660575f23_1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660575f23_1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46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23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204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660575f23_1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e660575f23_1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660575f2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660575f2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67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81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15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78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00" y="1643075"/>
            <a:ext cx="9144000" cy="35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03200" y="431250"/>
            <a:ext cx="8337300" cy="274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4150" y="897010"/>
            <a:ext cx="6675600" cy="14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00000" y="2404230"/>
            <a:ext cx="4344000" cy="47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_2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0" y="3286800"/>
            <a:ext cx="9144000" cy="18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2274925" y="978069"/>
            <a:ext cx="45954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429200" y="2026875"/>
            <a:ext cx="6285600" cy="63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2071850" y="3737375"/>
            <a:ext cx="50019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-100" y="1643075"/>
            <a:ext cx="9144000" cy="35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/>
          <p:nvPr/>
        </p:nvSpPr>
        <p:spPr>
          <a:xfrm>
            <a:off x="403200" y="431250"/>
            <a:ext cx="8337300" cy="274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403200" y="1136000"/>
            <a:ext cx="8337600" cy="3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61702" y="2830575"/>
            <a:ext cx="45390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465850" y="2037825"/>
            <a:ext cx="1314600" cy="13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61690" y="381956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00" y="3738575"/>
            <a:ext cx="9144000" cy="140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03200" y="1136000"/>
            <a:ext cx="8337600" cy="3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8938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403200" y="389175"/>
            <a:ext cx="8337600" cy="78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991650" y="144859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2265600" y="3334474"/>
            <a:ext cx="4635900" cy="64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3962750" y="821850"/>
            <a:ext cx="4419300" cy="1226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75438" y="162204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875438" y="2149745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5963157" y="162204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5963158" y="2149745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875438" y="313270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875438" y="366042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/>
          </p:nvPr>
        </p:nvSpPr>
        <p:spPr>
          <a:xfrm>
            <a:off x="5963157" y="313270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5963158" y="366042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3333350" y="1668533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3333350" y="3148033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2550" y="1668533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2550" y="3148033"/>
            <a:ext cx="1048200" cy="10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-100" y="0"/>
            <a:ext cx="9144000" cy="7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403200" y="389175"/>
            <a:ext cx="8337600" cy="78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403200" y="4308125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AE9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8" r:id="rId7"/>
    <p:sldLayoutId id="2147483659" r:id="rId8"/>
    <p:sldLayoutId id="2147483665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0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interest.com/pin/7226876898993947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t="58279" b="22354"/>
          <a:stretch/>
        </p:blipFill>
        <p:spPr>
          <a:xfrm>
            <a:off x="403200" y="2663687"/>
            <a:ext cx="8337300" cy="218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>
            <a:spLocks noGrp="1"/>
          </p:cNvSpPr>
          <p:nvPr>
            <p:ph type="ctrTitle"/>
          </p:nvPr>
        </p:nvSpPr>
        <p:spPr>
          <a:xfrm>
            <a:off x="403200" y="97757"/>
            <a:ext cx="8239868" cy="24739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Exploring the evolution of book borrowing </a:t>
            </a:r>
            <a:r>
              <a:rPr lang="en-US" sz="3000" dirty="0">
                <a:solidFill>
                  <a:srgbClr val="0F0F0F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</a:t>
            </a:r>
            <a:r>
              <a:rPr lang="en-US" sz="3000" b="0" i="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atterns and user </a:t>
            </a:r>
            <a:r>
              <a:rPr lang="en-US" sz="3000" dirty="0">
                <a:solidFill>
                  <a:srgbClr val="0F0F0F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</a:t>
            </a:r>
            <a:r>
              <a:rPr lang="en-US" sz="3000" b="0" i="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ngagement in Netherlands Libraries</a:t>
            </a:r>
            <a:endParaRPr lang="pt-PT" sz="3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F22B8B-BC08-DBD8-692B-6964B625A7AF}"/>
              </a:ext>
            </a:extLst>
          </p:cNvPr>
          <p:cNvSpPr txBox="1"/>
          <p:nvPr/>
        </p:nvSpPr>
        <p:spPr>
          <a:xfrm>
            <a:off x="403200" y="2575300"/>
            <a:ext cx="1455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Barlow" panose="00000500000000000000" pitchFamily="2" charset="0"/>
              </a:rPr>
              <a:t>Susy Costa </a:t>
            </a:r>
          </a:p>
          <a:p>
            <a:r>
              <a:rPr lang="pt-PT" sz="1600" dirty="0">
                <a:latin typeface="Barlow" panose="00000500000000000000" pitchFamily="2" charset="0"/>
              </a:rPr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t="37867" b="37869"/>
          <a:stretch/>
        </p:blipFill>
        <p:spPr>
          <a:xfrm>
            <a:off x="0" y="3664425"/>
            <a:ext cx="9144000" cy="14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/>
          <p:nvPr/>
        </p:nvSpPr>
        <p:spPr>
          <a:xfrm>
            <a:off x="403200" y="3149375"/>
            <a:ext cx="8337600" cy="15498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44C6D6-365C-CB2D-C795-2B71547B4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54" y="956638"/>
            <a:ext cx="6151037" cy="3902042"/>
          </a:xfrm>
          <a:prstGeom prst="rect">
            <a:avLst/>
          </a:prstGeom>
        </p:spPr>
      </p:pic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9480F79F-F8FD-910C-E970-571FD75FBBD1}"/>
              </a:ext>
            </a:extLst>
          </p:cNvPr>
          <p:cNvSpPr txBox="1">
            <a:spLocks/>
          </p:cNvSpPr>
          <p:nvPr/>
        </p:nvSpPr>
        <p:spPr>
          <a:xfrm>
            <a:off x="307783" y="284820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32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32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32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Engagement</a:t>
            </a:r>
            <a:r>
              <a:rPr lang="pt-PT" sz="32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32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endParaRPr lang="pt-PT" sz="32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108F9F-EAE1-0089-17ED-CD6D092DB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18" y="3722321"/>
            <a:ext cx="1238882" cy="1491950"/>
          </a:xfrm>
          <a:prstGeom prst="rect">
            <a:avLst/>
          </a:prstGeom>
          <a:scene3d>
            <a:camera prst="orthographicFront">
              <a:rot lat="0" lon="300000" rev="0"/>
            </a:camera>
            <a:lightRig rig="threePt" dir="t"/>
          </a:scene3d>
          <a:sp3d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169F15-4271-7836-E339-F24ED9A098E2}"/>
              </a:ext>
            </a:extLst>
          </p:cNvPr>
          <p:cNvSpPr txBox="1"/>
          <p:nvPr/>
        </p:nvSpPr>
        <p:spPr>
          <a:xfrm>
            <a:off x="3971349" y="1280203"/>
            <a:ext cx="3315270" cy="26161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Maximum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/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2005 (30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books</a:t>
            </a:r>
            <a:r>
              <a:rPr lang="pt-PT" sz="1100" dirty="0"/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4BB29F-5DF2-84F4-4612-B0142E77CDF5}"/>
              </a:ext>
            </a:extLst>
          </p:cNvPr>
          <p:cNvSpPr txBox="1"/>
          <p:nvPr/>
        </p:nvSpPr>
        <p:spPr>
          <a:xfrm>
            <a:off x="3971349" y="1601539"/>
            <a:ext cx="3315270" cy="26161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Minimum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/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2021 (13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books</a:t>
            </a:r>
            <a:r>
              <a:rPr lang="pt-PT" sz="1100" dirty="0"/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06C8AA-2A51-8750-76CC-FEAC20B33A17}"/>
              </a:ext>
            </a:extLst>
          </p:cNvPr>
          <p:cNvSpPr txBox="1"/>
          <p:nvPr/>
        </p:nvSpPr>
        <p:spPr>
          <a:xfrm>
            <a:off x="3971349" y="1930143"/>
            <a:ext cx="3315270" cy="26161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Average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per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of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 21 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books</a:t>
            </a:r>
            <a:r>
              <a:rPr lang="pt-PT" sz="1100" dirty="0">
                <a:latin typeface="Segoe UI Emoji" panose="020B0502040204020203" pitchFamily="34" charset="0"/>
                <a:ea typeface="Segoe UI Emoji" panose="020B0502040204020203" pitchFamily="34" charset="0"/>
              </a:rPr>
              <a:t>/</a:t>
            </a:r>
            <a:r>
              <a:rPr lang="pt-PT" sz="11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year</a:t>
            </a:r>
            <a:endParaRPr lang="pt-PT" sz="11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99166" y="159197"/>
            <a:ext cx="7808034" cy="74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Pattern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endParaRPr lang="pt-PT" sz="28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424783" y="2095993"/>
            <a:ext cx="716356" cy="1450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1895775" y="2506862"/>
            <a:ext cx="1784100" cy="27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403200" y="4562570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Types of Books: Genres in Fiction and Non-Fiction Books">
            <a:extLst>
              <a:ext uri="{FF2B5EF4-FFF2-40B4-BE49-F238E27FC236}">
                <a16:creationId xmlns:a16="http://schemas.microsoft.com/office/drawing/2014/main" id="{0A2F6EFF-CDDD-9B99-F25C-70314BE6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6" y="1271744"/>
            <a:ext cx="2761406" cy="163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CD98E2-49A9-DBA0-826E-68D82796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054" y="1341023"/>
            <a:ext cx="1784254" cy="26115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18940C-68A7-64A7-F0D7-32256F1D6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024" y="1046824"/>
            <a:ext cx="1911943" cy="22433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BAF6214-1474-54F2-D13C-BAF444AEF719}"/>
              </a:ext>
            </a:extLst>
          </p:cNvPr>
          <p:cNvSpPr txBox="1"/>
          <p:nvPr/>
        </p:nvSpPr>
        <p:spPr>
          <a:xfrm>
            <a:off x="951175" y="3055153"/>
            <a:ext cx="117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 err="1"/>
              <a:t>Category</a:t>
            </a:r>
            <a:endParaRPr lang="pt-PT" sz="1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E4DEA1-2447-CC0C-1C59-C9FB05D0C64C}"/>
              </a:ext>
            </a:extLst>
          </p:cNvPr>
          <p:cNvSpPr txBox="1"/>
          <p:nvPr/>
        </p:nvSpPr>
        <p:spPr>
          <a:xfrm>
            <a:off x="4079020" y="3952562"/>
            <a:ext cx="113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 err="1"/>
              <a:t>User</a:t>
            </a:r>
            <a:r>
              <a:rPr lang="pt-PT" sz="1800" dirty="0"/>
              <a:t> Age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ADCC5-8307-04CE-5ED5-D8FBFB0E815D}"/>
              </a:ext>
            </a:extLst>
          </p:cNvPr>
          <p:cNvSpPr txBox="1"/>
          <p:nvPr/>
        </p:nvSpPr>
        <p:spPr>
          <a:xfrm>
            <a:off x="7065007" y="3319269"/>
            <a:ext cx="8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 err="1"/>
              <a:t>Other</a:t>
            </a:r>
            <a:endParaRPr lang="pt-PT" sz="1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042D10-0188-3FE7-DCF1-A92C49D6B430}"/>
              </a:ext>
            </a:extLst>
          </p:cNvPr>
          <p:cNvSpPr txBox="1"/>
          <p:nvPr/>
        </p:nvSpPr>
        <p:spPr>
          <a:xfrm>
            <a:off x="2787825" y="4546455"/>
            <a:ext cx="387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latin typeface="Segoe UI Emoji" panose="020B0502040204020203" pitchFamily="34" charset="0"/>
                <a:ea typeface="Segoe UI Emoji" panose="020B0502040204020203" pitchFamily="34" charset="0"/>
              </a:rPr>
              <a:t>ANY CORRELATION?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90316" y="917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Pattern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-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Category</a:t>
            </a:r>
            <a:endParaRPr lang="pt-PT" sz="28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424783" y="2095993"/>
            <a:ext cx="716356" cy="1450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1895775" y="2506862"/>
            <a:ext cx="1784100" cy="27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403200" y="4562570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Types of Books: Genres in Fiction and Non-Fiction Books">
            <a:extLst>
              <a:ext uri="{FF2B5EF4-FFF2-40B4-BE49-F238E27FC236}">
                <a16:creationId xmlns:a16="http://schemas.microsoft.com/office/drawing/2014/main" id="{0A2F6EFF-CDDD-9B99-F25C-70314BE6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95" y="145128"/>
            <a:ext cx="1234642" cy="7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FB83721-94DB-BAB8-4DBD-DFD81D80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9" y="799384"/>
            <a:ext cx="60198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02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12369" y="1084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Pattern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–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Age</a:t>
            </a:r>
            <a:endParaRPr lang="pt-PT" sz="28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424783" y="2095993"/>
            <a:ext cx="716356" cy="1450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364887" y="3041276"/>
            <a:ext cx="773821" cy="2135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403200" y="4562570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722E76F-DC4E-31EE-F214-6E556D74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439" y="79254"/>
            <a:ext cx="776161" cy="1136036"/>
          </a:xfrm>
          <a:prstGeom prst="rect">
            <a:avLst/>
          </a:prstGeom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467407B9-8211-33AB-9269-57CFB943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1" y="1441669"/>
            <a:ext cx="4217386" cy="26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32551F5E-BB3C-3479-1414-35C9F35F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69" y="1436438"/>
            <a:ext cx="4234267" cy="26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E235B38-30D2-4B30-8DD6-FDA8B9995514}"/>
              </a:ext>
            </a:extLst>
          </p:cNvPr>
          <p:cNvSpPr txBox="1"/>
          <p:nvPr/>
        </p:nvSpPr>
        <p:spPr>
          <a:xfrm>
            <a:off x="3585257" y="4128131"/>
            <a:ext cx="1796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SIMILAR CHOICES</a:t>
            </a:r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23EF28AF-AFB8-215D-E0FC-3A2C31007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08" y="873993"/>
            <a:ext cx="60198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EFA4234D-13A1-11D7-0052-258F62DC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08" y="901725"/>
            <a:ext cx="60198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0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9480F79F-F8FD-910C-E970-571FD75FBBD1}"/>
              </a:ext>
            </a:extLst>
          </p:cNvPr>
          <p:cNvSpPr txBox="1">
            <a:spLocks/>
          </p:cNvSpPr>
          <p:nvPr/>
        </p:nvSpPr>
        <p:spPr>
          <a:xfrm>
            <a:off x="458857" y="284820"/>
            <a:ext cx="8701045" cy="620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Pattern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– </a:t>
            </a:r>
            <a:r>
              <a:rPr lang="pt-PT" sz="28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</a:t>
            </a:r>
            <a:r>
              <a:rPr lang="pt-PT" sz="28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orrelations</a:t>
            </a:r>
            <a:endParaRPr lang="pt-PT" sz="28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8437F3-2FA3-47BC-4D76-551CE768D98D}"/>
              </a:ext>
            </a:extLst>
          </p:cNvPr>
          <p:cNvSpPr txBox="1"/>
          <p:nvPr/>
        </p:nvSpPr>
        <p:spPr>
          <a:xfrm>
            <a:off x="6130456" y="1620755"/>
            <a:ext cx="2862470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Keep in mind that correlation does not imply causation; it simply measures the strength and direction of a linear relationship between variables.</a:t>
            </a:r>
            <a:endParaRPr lang="pt-PT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7173" name="Picture 5" descr="Continue reading about correlation ">
            <a:extLst>
              <a:ext uri="{FF2B5EF4-FFF2-40B4-BE49-F238E27FC236}">
                <a16:creationId xmlns:a16="http://schemas.microsoft.com/office/drawing/2014/main" id="{DBBA80DB-D712-7EF5-B341-E826E1BA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17" y="992422"/>
            <a:ext cx="5681206" cy="28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9555A9D-272A-5E10-AC04-FFCB5E3A8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54" y="956638"/>
            <a:ext cx="6151037" cy="39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2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290316" y="917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Borrowing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Patterns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- </a:t>
            </a:r>
            <a:r>
              <a:rPr lang="pt-PT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Other</a:t>
            </a:r>
            <a:endParaRPr lang="pt-PT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424783" y="2095993"/>
            <a:ext cx="716356" cy="1450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1895775" y="2506862"/>
            <a:ext cx="1784100" cy="27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403200" y="4562570"/>
            <a:ext cx="8337600" cy="4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91509DD-0572-9C0F-6DA6-918ED96A1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95" y="67500"/>
            <a:ext cx="514949" cy="6042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80C87B9-0CEE-6B29-8324-90259A77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18" y="986106"/>
            <a:ext cx="2366284" cy="2029111"/>
          </a:xfrm>
          <a:prstGeom prst="rect">
            <a:avLst/>
          </a:prstGeom>
        </p:spPr>
      </p:pic>
      <p:pic>
        <p:nvPicPr>
          <p:cNvPr id="8196" name="Picture 4" descr="Cd,computer,pc,object,dvd - free image from needpix.com">
            <a:extLst>
              <a:ext uri="{FF2B5EF4-FFF2-40B4-BE49-F238E27FC236}">
                <a16:creationId xmlns:a16="http://schemas.microsoft.com/office/drawing/2014/main" id="{B4C20CDB-CE57-2ABE-E89A-31FA86B0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3935">
            <a:off x="342918" y="2442262"/>
            <a:ext cx="2075059" cy="15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hildren&amp;#039;s DVD&amp;#039;s / Kids Movies / Pick Your Title! / Buy More,  Save More! | eBay">
            <a:extLst>
              <a:ext uri="{FF2B5EF4-FFF2-40B4-BE49-F238E27FC236}">
                <a16:creationId xmlns:a16="http://schemas.microsoft.com/office/drawing/2014/main" id="{5960BDC9-961A-83AE-1126-579FD3B6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698" flipV="1">
            <a:off x="2787825" y="1124475"/>
            <a:ext cx="1566034" cy="208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The 9 Best Laptops of 2023 | Reviews by Wirecutter">
            <a:extLst>
              <a:ext uri="{FF2B5EF4-FFF2-40B4-BE49-F238E27FC236}">
                <a16:creationId xmlns:a16="http://schemas.microsoft.com/office/drawing/2014/main" id="{DC21A8F6-E28A-7CD9-8CDE-00F137769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9800">
            <a:off x="1981305" y="287184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oronavírus (COVID-19): informe-se aqui! - Brasil Escola">
            <a:extLst>
              <a:ext uri="{FF2B5EF4-FFF2-40B4-BE49-F238E27FC236}">
                <a16:creationId xmlns:a16="http://schemas.microsoft.com/office/drawing/2014/main" id="{FEAB290C-2295-5223-2C5C-67305F93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545" y="1703859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5CA22BD-02E7-91C0-C117-5D5CCFBB3C15}"/>
              </a:ext>
            </a:extLst>
          </p:cNvPr>
          <p:cNvSpPr txBox="1"/>
          <p:nvPr/>
        </p:nvSpPr>
        <p:spPr>
          <a:xfrm>
            <a:off x="424783" y="4587251"/>
            <a:ext cx="236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New </a:t>
            </a:r>
            <a:r>
              <a:rPr lang="pt-PT" sz="20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technologies</a:t>
            </a:r>
            <a:endParaRPr lang="pt-PT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E6F7A4-94F0-B9FF-6FAA-B8E2119F9CF1}"/>
              </a:ext>
            </a:extLst>
          </p:cNvPr>
          <p:cNvSpPr txBox="1"/>
          <p:nvPr/>
        </p:nvSpPr>
        <p:spPr>
          <a:xfrm>
            <a:off x="6074797" y="3467537"/>
            <a:ext cx="2505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/>
              <a:t>Pandemic</a:t>
            </a:r>
            <a:r>
              <a:rPr lang="pt-PT" sz="2000" dirty="0"/>
              <a:t> </a:t>
            </a:r>
            <a:r>
              <a:rPr lang="pt-PT" sz="20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Diseases</a:t>
            </a:r>
            <a:endParaRPr lang="pt-PT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A5461B-508B-C4A4-73B9-E55ABDDFB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055" y="711505"/>
            <a:ext cx="6151037" cy="39020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4A3A754-5772-1179-6B90-85FE1E2DA147}"/>
              </a:ext>
            </a:extLst>
          </p:cNvPr>
          <p:cNvSpPr/>
          <p:nvPr/>
        </p:nvSpPr>
        <p:spPr>
          <a:xfrm>
            <a:off x="5955881" y="3085106"/>
            <a:ext cx="1033316" cy="1089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854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>
            <a:off x="2000850" y="2858259"/>
            <a:ext cx="3467885" cy="54324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E308343-24D6-100A-7301-74826EB89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672528"/>
              </p:ext>
            </p:extLst>
          </p:nvPr>
        </p:nvGraphicFramePr>
        <p:xfrm>
          <a:off x="784928" y="86470"/>
          <a:ext cx="7525593" cy="493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8CAB5061-E1A4-7464-DE97-87AFB3974ADC}"/>
              </a:ext>
            </a:extLst>
          </p:cNvPr>
          <p:cNvSpPr/>
          <p:nvPr/>
        </p:nvSpPr>
        <p:spPr>
          <a:xfrm>
            <a:off x="5927488" y="1544633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B35A485B-441A-661E-77CC-AB8495B96808}"/>
              </a:ext>
            </a:extLst>
          </p:cNvPr>
          <p:cNvSpPr/>
          <p:nvPr/>
        </p:nvSpPr>
        <p:spPr>
          <a:xfrm>
            <a:off x="3927407" y="442768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4AF9CBE4-E46D-4607-AA18-3397C5EDFB86}"/>
              </a:ext>
            </a:extLst>
          </p:cNvPr>
          <p:cNvSpPr/>
          <p:nvPr/>
        </p:nvSpPr>
        <p:spPr>
          <a:xfrm>
            <a:off x="5214145" y="4090637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712D9813-E6A9-E8C3-A540-B2E8344848A1}"/>
              </a:ext>
            </a:extLst>
          </p:cNvPr>
          <p:cNvSpPr/>
          <p:nvPr/>
        </p:nvSpPr>
        <p:spPr>
          <a:xfrm>
            <a:off x="2170784" y="3871968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FA518CB3-5E20-8506-7C5D-E6CCD0AFB085}"/>
              </a:ext>
            </a:extLst>
          </p:cNvPr>
          <p:cNvSpPr/>
          <p:nvPr/>
        </p:nvSpPr>
        <p:spPr>
          <a:xfrm>
            <a:off x="1580595" y="1940822"/>
            <a:ext cx="165815" cy="32462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220" name="Picture 4" descr="Download Bookshelves, Frame, Border. Royalty-Free Vector Graphic - Pixabay">
            <a:extLst>
              <a:ext uri="{FF2B5EF4-FFF2-40B4-BE49-F238E27FC236}">
                <a16:creationId xmlns:a16="http://schemas.microsoft.com/office/drawing/2014/main" id="{D6EC1A45-DBE1-4F50-2D60-9C4BF303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47" y="1674115"/>
            <a:ext cx="2139353" cy="21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86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t="63418"/>
          <a:stretch/>
        </p:blipFill>
        <p:spPr>
          <a:xfrm>
            <a:off x="-150" y="3261521"/>
            <a:ext cx="9143999" cy="18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>
            <a:off x="403050" y="378675"/>
            <a:ext cx="8337600" cy="42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32"/>
          <p:cNvSpPr txBox="1"/>
          <p:nvPr/>
        </p:nvSpPr>
        <p:spPr>
          <a:xfrm>
            <a:off x="816872" y="1035015"/>
            <a:ext cx="670268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 dirty="0" err="1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There</a:t>
            </a:r>
            <a:r>
              <a:rPr lang="pt-PT" sz="2400" b="1" dirty="0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 are some </a:t>
            </a:r>
            <a:r>
              <a:rPr lang="pt-PT" sz="2400" b="1" dirty="0" err="1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ways</a:t>
            </a:r>
            <a:r>
              <a:rPr lang="pt-PT" sz="2400" b="1" dirty="0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 </a:t>
            </a:r>
            <a:r>
              <a:rPr lang="en" sz="2400" b="1" dirty="0">
                <a:solidFill>
                  <a:schemeClr val="dk1"/>
                </a:solidFill>
                <a:latin typeface="Segoe UI Emoji" panose="020B0502040204020203" pitchFamily="34" charset="0"/>
                <a:ea typeface="Segoe UI Emoji" panose="020B0502040204020203" pitchFamily="34" charset="0"/>
                <a:sym typeface="Barlow"/>
              </a:rPr>
              <a:t>to try change this tendency:</a:t>
            </a:r>
          </a:p>
        </p:txBody>
      </p:sp>
      <p:sp>
        <p:nvSpPr>
          <p:cNvPr id="199" name="Google Shape;199;p32"/>
          <p:cNvSpPr/>
          <p:nvPr/>
        </p:nvSpPr>
        <p:spPr>
          <a:xfrm>
            <a:off x="1801850" y="0"/>
            <a:ext cx="5540100" cy="76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32">
            <a:extLst>
              <a:ext uri="{FF2B5EF4-FFF2-40B4-BE49-F238E27FC236}">
                <a16:creationId xmlns:a16="http://schemas.microsoft.com/office/drawing/2014/main" id="{C2E59CBE-DB3B-2EBA-37A7-A82E468B2986}"/>
              </a:ext>
            </a:extLst>
          </p:cNvPr>
          <p:cNvSpPr txBox="1"/>
          <p:nvPr/>
        </p:nvSpPr>
        <p:spPr>
          <a:xfrm>
            <a:off x="1220509" y="1819065"/>
            <a:ext cx="670268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Diversify</a:t>
            </a:r>
            <a:r>
              <a:rPr lang="pt-PT" sz="24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book</a:t>
            </a:r>
            <a:r>
              <a:rPr lang="pt-PT" sz="24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</a:t>
            </a: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ollections</a:t>
            </a:r>
            <a:endParaRPr lang="pt-PT" sz="24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Personalized</a:t>
            </a:r>
            <a:r>
              <a:rPr lang="pt-PT" sz="24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</a:t>
            </a: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ecommendation</a:t>
            </a:r>
            <a:r>
              <a:rPr lang="pt-PT" sz="24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</a:t>
            </a:r>
            <a:r>
              <a:rPr lang="pt-PT" sz="2400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ervices</a:t>
            </a:r>
            <a:endParaRPr lang="pt-PT" sz="2400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4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Cultural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and</a:t>
            </a:r>
            <a:r>
              <a:rPr lang="pt-PT" sz="24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literary</a:t>
            </a:r>
            <a:r>
              <a:rPr lang="pt-PT" sz="24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2400" b="1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events</a:t>
            </a:r>
            <a:endParaRPr lang="en" sz="2400" b="1" dirty="0">
              <a:latin typeface="Segoe UI Emoji" panose="020B0502040204020203" pitchFamily="34" charset="0"/>
              <a:ea typeface="Segoe UI Emoji" panose="020B0502040204020203" pitchFamily="3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0472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57"/>
          <p:cNvPicPr preferRelativeResize="0"/>
          <p:nvPr/>
        </p:nvPicPr>
        <p:blipFill rotWithShape="1">
          <a:blip r:embed="rId3">
            <a:alphaModFix/>
          </a:blip>
          <a:srcRect t="20338" b="50338"/>
          <a:stretch/>
        </p:blipFill>
        <p:spPr>
          <a:xfrm>
            <a:off x="-150" y="4701"/>
            <a:ext cx="9143999" cy="1778867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7"/>
          <p:cNvSpPr/>
          <p:nvPr/>
        </p:nvSpPr>
        <p:spPr>
          <a:xfrm>
            <a:off x="2241150" y="788875"/>
            <a:ext cx="4661700" cy="10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7"/>
          <p:cNvSpPr txBox="1">
            <a:spLocks noGrp="1"/>
          </p:cNvSpPr>
          <p:nvPr>
            <p:ph type="title"/>
          </p:nvPr>
        </p:nvSpPr>
        <p:spPr>
          <a:xfrm>
            <a:off x="3010811" y="1909652"/>
            <a:ext cx="2665356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 YOU </a:t>
            </a:r>
            <a:r>
              <a:rPr lang="en" sz="3000" b="1" dirty="0"/>
              <a:t>/</a:t>
            </a:r>
            <a:endParaRPr sz="30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4D876B-BFA1-5161-9FDA-12DD9A97563E}"/>
              </a:ext>
            </a:extLst>
          </p:cNvPr>
          <p:cNvSpPr txBox="1"/>
          <p:nvPr/>
        </p:nvSpPr>
        <p:spPr>
          <a:xfrm>
            <a:off x="2195970" y="5235172"/>
            <a:ext cx="4123828" cy="396732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6" name="Google Shape;653;p57">
            <a:extLst>
              <a:ext uri="{FF2B5EF4-FFF2-40B4-BE49-F238E27FC236}">
                <a16:creationId xmlns:a16="http://schemas.microsoft.com/office/drawing/2014/main" id="{22591E75-290E-A524-CB7E-A38A571D254E}"/>
              </a:ext>
            </a:extLst>
          </p:cNvPr>
          <p:cNvSpPr txBox="1">
            <a:spLocks/>
          </p:cNvSpPr>
          <p:nvPr/>
        </p:nvSpPr>
        <p:spPr>
          <a:xfrm>
            <a:off x="-96128" y="1995885"/>
            <a:ext cx="3440150" cy="63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6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PT" sz="3000" b="0" i="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HARTELIJK</a:t>
            </a:r>
            <a:r>
              <a:rPr lang="pt-PT" sz="30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pt-PT" sz="3000" dirty="0">
                <a:solidFill>
                  <a:srgbClr val="0F0F0F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DANK /</a:t>
            </a:r>
          </a:p>
        </p:txBody>
      </p:sp>
      <p:sp>
        <p:nvSpPr>
          <p:cNvPr id="7" name="Google Shape;653;p57">
            <a:extLst>
              <a:ext uri="{FF2B5EF4-FFF2-40B4-BE49-F238E27FC236}">
                <a16:creationId xmlns:a16="http://schemas.microsoft.com/office/drawing/2014/main" id="{ACE048DF-B8EE-C77E-9F7C-8C039EF6D6DD}"/>
              </a:ext>
            </a:extLst>
          </p:cNvPr>
          <p:cNvSpPr txBox="1">
            <a:spLocks/>
          </p:cNvSpPr>
          <p:nvPr/>
        </p:nvSpPr>
        <p:spPr>
          <a:xfrm>
            <a:off x="5326178" y="1950766"/>
            <a:ext cx="3907254" cy="7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6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PT" sz="3000" dirty="0">
                <a:solidFill>
                  <a:srgbClr val="0F0F0F"/>
                </a:solidFill>
                <a:latin typeface="Rockwell" panose="02060603020205020403" pitchFamily="18" charset="0"/>
                <a:ea typeface="Segoe UI Emoji" panose="020B0502040204020203" pitchFamily="34" charset="0"/>
              </a:rPr>
              <a:t>MUITO OBRIGADA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2056A5-F333-FC71-9476-ACFDF1573E2A}"/>
              </a:ext>
            </a:extLst>
          </p:cNvPr>
          <p:cNvSpPr txBox="1"/>
          <p:nvPr/>
        </p:nvSpPr>
        <p:spPr>
          <a:xfrm>
            <a:off x="2078182" y="3790334"/>
            <a:ext cx="5087389" cy="46108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10244" name="Picture 4" descr="Meme Creator - Funny YAY!!!! END OF PRESENTATION!! Meme Generator at  MemeCreator.org… | Funny happy birthday meme, Happy birthday cousin meme,  Birthday wishes funny">
            <a:extLst>
              <a:ext uri="{FF2B5EF4-FFF2-40B4-BE49-F238E27FC236}">
                <a16:creationId xmlns:a16="http://schemas.microsoft.com/office/drawing/2014/main" id="{D0C57994-8A41-D966-A848-D53942C7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22" y="2665649"/>
            <a:ext cx="1998934" cy="23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C93943E-5D0E-E1A5-951F-6E028A87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01" y="1129850"/>
            <a:ext cx="6721614" cy="3522288"/>
          </a:xfrm>
          <a:prstGeom prst="rect">
            <a:avLst/>
          </a:prstGeom>
        </p:spPr>
      </p:pic>
      <p:sp>
        <p:nvSpPr>
          <p:cNvPr id="2" name="Google Shape;168;p30">
            <a:extLst>
              <a:ext uri="{FF2B5EF4-FFF2-40B4-BE49-F238E27FC236}">
                <a16:creationId xmlns:a16="http://schemas.microsoft.com/office/drawing/2014/main" id="{D130B871-8D22-0686-6D26-3B4555508C52}"/>
              </a:ext>
            </a:extLst>
          </p:cNvPr>
          <p:cNvSpPr txBox="1">
            <a:spLocks/>
          </p:cNvSpPr>
          <p:nvPr/>
        </p:nvSpPr>
        <p:spPr>
          <a:xfrm>
            <a:off x="720000" y="109977"/>
            <a:ext cx="7704000" cy="6587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pt-PT" dirty="0" err="1"/>
              <a:t>Welcome</a:t>
            </a:r>
            <a:r>
              <a:rPr lang="pt-PT" dirty="0"/>
              <a:t> to…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EE94AE-E7CE-B320-0671-0C80E84DF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78" y="852710"/>
            <a:ext cx="6362008" cy="383253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3BB1504-5DB4-7C5A-E665-1F9924110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56" y="1156263"/>
            <a:ext cx="2627834" cy="26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oto do perfil de Queen Erin - TA">
            <a:extLst>
              <a:ext uri="{FF2B5EF4-FFF2-40B4-BE49-F238E27FC236}">
                <a16:creationId xmlns:a16="http://schemas.microsoft.com/office/drawing/2014/main" id="{F14353EB-D52B-85B8-CE29-75AEE3FC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54" y="2528268"/>
            <a:ext cx="2351362" cy="23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Vincent van Gogh – Wikipédia, a enciclopédia livre">
            <a:extLst>
              <a:ext uri="{FF2B5EF4-FFF2-40B4-BE49-F238E27FC236}">
                <a16:creationId xmlns:a16="http://schemas.microsoft.com/office/drawing/2014/main" id="{92302ED5-9322-C7AA-B8AE-E20BE082A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02" y="852710"/>
            <a:ext cx="1905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Jan Molendijk">
            <a:extLst>
              <a:ext uri="{FF2B5EF4-FFF2-40B4-BE49-F238E27FC236}">
                <a16:creationId xmlns:a16="http://schemas.microsoft.com/office/drawing/2014/main" id="{9CD08649-28B8-AAAF-8802-0EA04E90B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14" y="1609358"/>
            <a:ext cx="21050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62D9964-D5AB-FCD0-CFD2-BC7E7AABF6DE}"/>
              </a:ext>
            </a:extLst>
          </p:cNvPr>
          <p:cNvSpPr txBox="1"/>
          <p:nvPr/>
        </p:nvSpPr>
        <p:spPr>
          <a:xfrm>
            <a:off x="1892410" y="1346513"/>
            <a:ext cx="5714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b="1" dirty="0" err="1">
                <a:solidFill>
                  <a:srgbClr val="FF9900"/>
                </a:solidFill>
              </a:rPr>
              <a:t>Over</a:t>
            </a:r>
            <a:r>
              <a:rPr lang="pt-PT" sz="6000" b="1" dirty="0">
                <a:solidFill>
                  <a:srgbClr val="FF9900"/>
                </a:solidFill>
              </a:rPr>
              <a:t> 17 </a:t>
            </a:r>
            <a:r>
              <a:rPr lang="pt-PT" sz="6000" b="1" dirty="0" err="1">
                <a:solidFill>
                  <a:srgbClr val="FF9900"/>
                </a:solidFill>
              </a:rPr>
              <a:t>Million</a:t>
            </a:r>
            <a:r>
              <a:rPr lang="pt-PT" sz="6000" b="1" dirty="0">
                <a:solidFill>
                  <a:srgbClr val="FF99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720000" y="142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the Goal?</a:t>
            </a:r>
            <a:endParaRPr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7502CEE-27AB-9CD6-80A4-EB1C7E143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245" y="1321825"/>
            <a:ext cx="8199509" cy="3766657"/>
          </a:xfrm>
          <a:noFill/>
        </p:spPr>
        <p:txBody>
          <a:bodyPr/>
          <a:lstStyle/>
          <a:p>
            <a:pPr marL="152400" indent="0" algn="just">
              <a:lnSpc>
                <a:spcPct val="150000"/>
              </a:lnSpc>
              <a:buNone/>
            </a:pPr>
            <a:r>
              <a:rPr lang="en-US" sz="1800" dirty="0"/>
              <a:t>In this presentation, we'll explore how book borrowing habits and user engagement have changed in Netherlands libraries over the last 18 years (2005-2022)</a:t>
            </a:r>
          </a:p>
          <a:p>
            <a:pPr marL="152400" indent="0" algn="just">
              <a:lnSpc>
                <a:spcPct val="150000"/>
              </a:lnSpc>
              <a:buNone/>
            </a:pPr>
            <a:endParaRPr lang="en-US" sz="1800" dirty="0"/>
          </a:p>
          <a:p>
            <a:pPr marL="152400" indent="0" algn="just">
              <a:lnSpc>
                <a:spcPct val="150000"/>
              </a:lnSpc>
              <a:buNone/>
            </a:pPr>
            <a:r>
              <a:rPr lang="en-US" sz="1800" dirty="0"/>
              <a:t>Our aim is to uncover the changes in library dynamics, offering a comprehensive understanding of how user behavior and borrowing preferences have transformed within the Netherlands libraries.</a:t>
            </a:r>
            <a:endParaRPr lang="pt-PT" sz="1800" dirty="0"/>
          </a:p>
        </p:txBody>
      </p:sp>
      <p:pic>
        <p:nvPicPr>
          <p:cNvPr id="2050" name="Picture 2" descr="The House opens its doors for Heritage Day | House of Representatives">
            <a:extLst>
              <a:ext uri="{FF2B5EF4-FFF2-40B4-BE49-F238E27FC236}">
                <a16:creationId xmlns:a16="http://schemas.microsoft.com/office/drawing/2014/main" id="{D1EB1465-1C28-F45C-60BB-7B25766F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27" y="850790"/>
            <a:ext cx="6342127" cy="42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3D727348-A305-EFAB-5D99-BDAFC2A38D5E}"/>
              </a:ext>
            </a:extLst>
          </p:cNvPr>
          <p:cNvSpPr/>
          <p:nvPr/>
        </p:nvSpPr>
        <p:spPr>
          <a:xfrm rot="16200000">
            <a:off x="110226" y="1358788"/>
            <a:ext cx="471107" cy="548430"/>
          </a:xfrm>
          <a:prstGeom prst="downArrow">
            <a:avLst/>
          </a:prstGeom>
          <a:solidFill>
            <a:srgbClr val="FFC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C909E988-591D-9B28-77AC-FD9FF5B77D9B}"/>
              </a:ext>
            </a:extLst>
          </p:cNvPr>
          <p:cNvSpPr/>
          <p:nvPr/>
        </p:nvSpPr>
        <p:spPr>
          <a:xfrm rot="16200000">
            <a:off x="78627" y="2989189"/>
            <a:ext cx="471107" cy="548430"/>
          </a:xfrm>
          <a:prstGeom prst="downArrow">
            <a:avLst/>
          </a:prstGeom>
          <a:solidFill>
            <a:srgbClr val="FFC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5E3072-C463-A2BA-FB75-BDFCCA7EEC36}"/>
              </a:ext>
            </a:extLst>
          </p:cNvPr>
          <p:cNvSpPr txBox="1"/>
          <p:nvPr/>
        </p:nvSpPr>
        <p:spPr>
          <a:xfrm>
            <a:off x="3219628" y="4692848"/>
            <a:ext cx="304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PT" b="1" i="0" u="sng" dirty="0" err="1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Handelingenkamer</a:t>
            </a:r>
            <a:r>
              <a:rPr lang="pt-PT" b="1" i="0" u="sng" dirty="0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pt-PT" b="1" i="0" u="sng" dirty="0" err="1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Old</a:t>
            </a:r>
            <a:r>
              <a:rPr lang="pt-PT" b="1" i="0" u="sng" dirty="0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PT" b="1" i="0" u="sng" dirty="0" err="1">
                <a:solidFill>
                  <a:schemeClr val="bg1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</a:t>
            </a:r>
            <a:endParaRPr lang="pt-PT" b="1" i="0" u="sng" dirty="0">
              <a:solidFill>
                <a:schemeClr val="bg1"/>
              </a:solidFill>
              <a:effectLst/>
              <a:latin typeface="Google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1241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t="18492" b="-6342"/>
          <a:stretch/>
        </p:blipFill>
        <p:spPr>
          <a:xfrm>
            <a:off x="403200" y="364450"/>
            <a:ext cx="8337598" cy="41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/>
          <p:nvPr/>
        </p:nvSpPr>
        <p:spPr>
          <a:xfrm>
            <a:off x="403200" y="2690825"/>
            <a:ext cx="8337600" cy="20882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508883" y="2571750"/>
            <a:ext cx="45390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Methodology</a:t>
            </a: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>
            <a:off x="6465850" y="2037825"/>
            <a:ext cx="13146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4"/>
          <p:cNvSpPr txBox="1">
            <a:spLocks noGrp="1"/>
          </p:cNvSpPr>
          <p:nvPr>
            <p:ph type="subTitle" idx="1"/>
          </p:nvPr>
        </p:nvSpPr>
        <p:spPr>
          <a:xfrm>
            <a:off x="508883" y="3498573"/>
            <a:ext cx="2965837" cy="1566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Data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Collection</a:t>
            </a:r>
            <a:endParaRPr lang="pt-PT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Data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Cleaning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and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Preparation</a:t>
            </a:r>
            <a:endParaRPr lang="pt-PT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Exploratory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Data </a:t>
            </a:r>
            <a:r>
              <a:rPr lang="pt-PT" b="1" i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Analysis</a:t>
            </a:r>
            <a:r>
              <a:rPr lang="pt-PT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(EDA)</a:t>
            </a:r>
          </a:p>
          <a:p>
            <a:pPr marL="0" indent="0">
              <a:spcAft>
                <a:spcPts val="1600"/>
              </a:spcAft>
            </a:pPr>
            <a:endParaRPr lang="pt-PT" b="1" i="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lang="pt-PT" dirty="0"/>
          </a:p>
        </p:txBody>
      </p:sp>
      <p:sp>
        <p:nvSpPr>
          <p:cNvPr id="218" name="Google Shape;218;p34"/>
          <p:cNvSpPr/>
          <p:nvPr/>
        </p:nvSpPr>
        <p:spPr>
          <a:xfrm>
            <a:off x="6465850" y="3917150"/>
            <a:ext cx="1314600" cy="12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53516"/>
          <a:stretch/>
        </p:blipFill>
        <p:spPr>
          <a:xfrm>
            <a:off x="0" y="2309825"/>
            <a:ext cx="9144000" cy="28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404462" y="281630"/>
            <a:ext cx="8508950" cy="4678989"/>
          </a:xfrm>
          <a:prstGeom prst="rect">
            <a:avLst/>
          </a:prstGeom>
          <a:solidFill>
            <a:schemeClr val="lt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5"/>
          </p:nvPr>
        </p:nvSpPr>
        <p:spPr>
          <a:xfrm>
            <a:off x="396511" y="276482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 err="1"/>
              <a:t>Library</a:t>
            </a:r>
            <a:r>
              <a:rPr lang="pt-PT" sz="2800" dirty="0"/>
              <a:t> </a:t>
            </a:r>
            <a:r>
              <a:rPr lang="pt-PT" sz="2800" dirty="0" err="1"/>
              <a:t>distribution</a:t>
            </a:r>
            <a:endParaRPr sz="2800" dirty="0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4770E4AC-715B-8819-75CB-FA169A84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0" y="742807"/>
            <a:ext cx="4943327" cy="4217812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BA403AB-20C3-B3C2-D96E-5A98DB670ABF}"/>
              </a:ext>
            </a:extLst>
          </p:cNvPr>
          <p:cNvSpPr txBox="1"/>
          <p:nvPr/>
        </p:nvSpPr>
        <p:spPr>
          <a:xfrm>
            <a:off x="4687576" y="1192030"/>
            <a:ext cx="3466768" cy="307777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Maximum</a:t>
            </a:r>
            <a:r>
              <a:rPr lang="pt-PT" dirty="0"/>
              <a:t> </a:t>
            </a:r>
            <a:r>
              <a:rPr lang="pt-PT" dirty="0" err="1"/>
              <a:t>libraries</a:t>
            </a:r>
            <a:r>
              <a:rPr lang="pt-PT" dirty="0"/>
              <a:t> in 2005 (341)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3ACAA5-844A-A641-9175-773E5465B570}"/>
              </a:ext>
            </a:extLst>
          </p:cNvPr>
          <p:cNvSpPr txBox="1"/>
          <p:nvPr/>
        </p:nvSpPr>
        <p:spPr>
          <a:xfrm>
            <a:off x="4687576" y="1742790"/>
            <a:ext cx="3466768" cy="307777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Minimum</a:t>
            </a:r>
            <a:r>
              <a:rPr lang="pt-PT" dirty="0"/>
              <a:t> </a:t>
            </a:r>
            <a:r>
              <a:rPr lang="pt-PT" dirty="0" err="1"/>
              <a:t>libraries</a:t>
            </a:r>
            <a:r>
              <a:rPr lang="pt-PT" dirty="0"/>
              <a:t> in 2022 (137)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97710BA-82D1-74C2-DDF7-452FA8E3D033}"/>
              </a:ext>
            </a:extLst>
          </p:cNvPr>
          <p:cNvSpPr txBox="1"/>
          <p:nvPr/>
        </p:nvSpPr>
        <p:spPr>
          <a:xfrm>
            <a:off x="4687576" y="2263973"/>
            <a:ext cx="3816625" cy="307777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173 </a:t>
            </a:r>
            <a:r>
              <a:rPr lang="pt-PT" dirty="0" err="1"/>
              <a:t>available</a:t>
            </a:r>
            <a:r>
              <a:rPr lang="pt-PT" dirty="0"/>
              <a:t> </a:t>
            </a:r>
            <a:r>
              <a:rPr lang="pt-PT" dirty="0" err="1"/>
              <a:t>libraries</a:t>
            </a:r>
            <a:r>
              <a:rPr lang="pt-PT" dirty="0"/>
              <a:t> per </a:t>
            </a:r>
            <a:r>
              <a:rPr lang="pt-PT" dirty="0" err="1"/>
              <a:t>year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t="63418"/>
          <a:stretch/>
        </p:blipFill>
        <p:spPr>
          <a:xfrm>
            <a:off x="-150" y="3261521"/>
            <a:ext cx="9143999" cy="18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>
            <a:off x="395099" y="378675"/>
            <a:ext cx="8337600" cy="42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1991650" y="144859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1"/>
          </p:nvPr>
        </p:nvSpPr>
        <p:spPr>
          <a:xfrm>
            <a:off x="612250" y="3261522"/>
            <a:ext cx="7895646" cy="912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Cannot stop thinking about how great was that drop in the number of libraries in the country.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Look on the bright side: there are still some libraries to go!</a:t>
            </a:r>
          </a:p>
        </p:txBody>
      </p:sp>
      <p:sp>
        <p:nvSpPr>
          <p:cNvPr id="198" name="Google Shape;198;p32"/>
          <p:cNvSpPr txBox="1"/>
          <p:nvPr/>
        </p:nvSpPr>
        <p:spPr>
          <a:xfrm>
            <a:off x="3071850" y="1159826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LET’S SAY</a:t>
            </a:r>
            <a:endParaRPr dirty="0"/>
          </a:p>
        </p:txBody>
      </p:sp>
      <p:sp>
        <p:nvSpPr>
          <p:cNvPr id="199" name="Google Shape;199;p32"/>
          <p:cNvSpPr/>
          <p:nvPr/>
        </p:nvSpPr>
        <p:spPr>
          <a:xfrm>
            <a:off x="1801850" y="0"/>
            <a:ext cx="5540100" cy="76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53516"/>
          <a:stretch/>
        </p:blipFill>
        <p:spPr>
          <a:xfrm>
            <a:off x="0" y="2309825"/>
            <a:ext cx="9144000" cy="28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381810" y="182881"/>
            <a:ext cx="8634824" cy="4833399"/>
          </a:xfrm>
          <a:prstGeom prst="rect">
            <a:avLst/>
          </a:prstGeom>
          <a:solidFill>
            <a:schemeClr val="lt1"/>
          </a:solidFill>
          <a:ln>
            <a:solidFill>
              <a:srgbClr val="FFCC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5"/>
          </p:nvPr>
        </p:nvSpPr>
        <p:spPr>
          <a:xfrm>
            <a:off x="720000" y="182881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 err="1"/>
              <a:t>Library</a:t>
            </a:r>
            <a:r>
              <a:rPr lang="pt-PT" sz="2800" dirty="0"/>
              <a:t> </a:t>
            </a:r>
            <a:r>
              <a:rPr lang="pt-PT" sz="2800" dirty="0" err="1"/>
              <a:t>distribution</a:t>
            </a:r>
            <a:r>
              <a:rPr lang="pt-PT" sz="2800" dirty="0"/>
              <a:t> -  </a:t>
            </a:r>
            <a:r>
              <a:rPr lang="pt-PT" sz="2800" dirty="0" err="1"/>
              <a:t>book</a:t>
            </a:r>
            <a:r>
              <a:rPr lang="pt-PT" sz="2800" dirty="0"/>
              <a:t> </a:t>
            </a:r>
            <a:r>
              <a:rPr lang="pt-PT" sz="2800" dirty="0" err="1"/>
              <a:t>collection</a:t>
            </a:r>
            <a:endParaRPr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B419FC-7410-ECDB-2DDF-CF3AFAEC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42" y="1610979"/>
            <a:ext cx="5629524" cy="334964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BA403AB-20C3-B3C2-D96E-5A98DB670ABF}"/>
              </a:ext>
            </a:extLst>
          </p:cNvPr>
          <p:cNvSpPr txBox="1"/>
          <p:nvPr/>
        </p:nvSpPr>
        <p:spPr>
          <a:xfrm>
            <a:off x="4715124" y="971390"/>
            <a:ext cx="3996142" cy="461665"/>
          </a:xfrm>
          <a:prstGeom prst="rect">
            <a:avLst/>
          </a:prstGeom>
          <a:noFill/>
          <a:ln w="31750"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Maximum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collection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values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2005 (35,440,000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items</a:t>
            </a:r>
            <a:r>
              <a:rPr lang="pt-PT" sz="1200" dirty="0"/>
              <a:t>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3ACAA5-844A-A641-9175-773E5465B570}"/>
              </a:ext>
            </a:extLst>
          </p:cNvPr>
          <p:cNvSpPr txBox="1"/>
          <p:nvPr/>
        </p:nvSpPr>
        <p:spPr>
          <a:xfrm>
            <a:off x="4731026" y="1519743"/>
            <a:ext cx="3996142" cy="461665"/>
          </a:xfrm>
          <a:prstGeom prst="rect">
            <a:avLst/>
          </a:prstGeom>
          <a:noFill/>
          <a:ln w="31750"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Minimum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collection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values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2022 (23,542,000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items</a:t>
            </a:r>
            <a:r>
              <a:rPr lang="pt-PT" sz="12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97710BA-82D1-74C2-DDF7-452FA8E3D033}"/>
              </a:ext>
            </a:extLst>
          </p:cNvPr>
          <p:cNvSpPr txBox="1"/>
          <p:nvPr/>
        </p:nvSpPr>
        <p:spPr>
          <a:xfrm>
            <a:off x="4738977" y="2077639"/>
            <a:ext cx="4012044" cy="276999"/>
          </a:xfrm>
          <a:prstGeom prst="rect">
            <a:avLst/>
          </a:prstGeom>
          <a:noFill/>
          <a:ln w="31750"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Average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total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collection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of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28,361,000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items</a:t>
            </a:r>
            <a:r>
              <a:rPr lang="pt-PT" sz="1200" dirty="0">
                <a:latin typeface="Segoe UI Emoji" panose="020B0502040204020203" pitchFamily="34" charset="0"/>
                <a:ea typeface="Segoe UI Emoji" panose="020B0502040204020203" pitchFamily="34" charset="0"/>
              </a:rPr>
              <a:t> per </a:t>
            </a:r>
            <a:r>
              <a:rPr lang="pt-PT" sz="12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year</a:t>
            </a:r>
            <a:endParaRPr lang="pt-PT" sz="12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53516"/>
          <a:stretch/>
        </p:blipFill>
        <p:spPr>
          <a:xfrm>
            <a:off x="0" y="2309825"/>
            <a:ext cx="9144000" cy="28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181987" y="127220"/>
            <a:ext cx="8826546" cy="4833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5"/>
          </p:nvPr>
        </p:nvSpPr>
        <p:spPr>
          <a:xfrm>
            <a:off x="720000" y="182881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 err="1"/>
              <a:t>Library</a:t>
            </a:r>
            <a:r>
              <a:rPr lang="pt-PT" sz="2800" dirty="0"/>
              <a:t> </a:t>
            </a:r>
            <a:r>
              <a:rPr lang="pt-PT" sz="2800" dirty="0" err="1"/>
              <a:t>distribution</a:t>
            </a:r>
            <a:r>
              <a:rPr lang="pt-PT" sz="2800" dirty="0"/>
              <a:t> – </a:t>
            </a:r>
            <a:r>
              <a:rPr lang="pt-PT" sz="2800" dirty="0" err="1"/>
              <a:t>users</a:t>
            </a:r>
            <a:endParaRPr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FBED22-4D09-F07F-E9DE-73239E5DC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22" y="1054292"/>
            <a:ext cx="4755010" cy="390654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BA403AB-20C3-B3C2-D96E-5A98DB670ABF}"/>
              </a:ext>
            </a:extLst>
          </p:cNvPr>
          <p:cNvSpPr txBox="1"/>
          <p:nvPr/>
        </p:nvSpPr>
        <p:spPr>
          <a:xfrm>
            <a:off x="4554031" y="896605"/>
            <a:ext cx="4297968" cy="307777"/>
          </a:xfrm>
          <a:prstGeom prst="rect">
            <a:avLst/>
          </a:prstGeom>
          <a:noFill/>
          <a:ln w="31750">
            <a:solidFill>
              <a:srgbClr val="99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Maximum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regsitered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2005 (4,039,000)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3ACAA5-844A-A641-9175-773E5465B570}"/>
              </a:ext>
            </a:extLst>
          </p:cNvPr>
          <p:cNvSpPr txBox="1"/>
          <p:nvPr/>
        </p:nvSpPr>
        <p:spPr>
          <a:xfrm>
            <a:off x="4554031" y="1286833"/>
            <a:ext cx="4304147" cy="307777"/>
          </a:xfrm>
          <a:prstGeom prst="rect">
            <a:avLst/>
          </a:prstGeom>
          <a:noFill/>
          <a:ln w="31750">
            <a:solidFill>
              <a:srgbClr val="99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Minimum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regsitered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2021 (3,330,000)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97710BA-82D1-74C2-DDF7-452FA8E3D033}"/>
              </a:ext>
            </a:extLst>
          </p:cNvPr>
          <p:cNvSpPr txBox="1"/>
          <p:nvPr/>
        </p:nvSpPr>
        <p:spPr>
          <a:xfrm>
            <a:off x="5176299" y="1677061"/>
            <a:ext cx="3681879" cy="307777"/>
          </a:xfrm>
          <a:prstGeom prst="rect">
            <a:avLst/>
          </a:prstGeom>
          <a:noFill/>
          <a:ln w="31750">
            <a:solidFill>
              <a:srgbClr val="99CC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Average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users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per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library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of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3,800,000 </a:t>
            </a:r>
          </a:p>
        </p:txBody>
      </p:sp>
    </p:spTree>
    <p:extLst>
      <p:ext uri="{BB962C8B-B14F-4D97-AF65-F5344CB8AC3E}">
        <p14:creationId xmlns:p14="http://schemas.microsoft.com/office/powerpoint/2010/main" val="251683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53516"/>
          <a:stretch/>
        </p:blipFill>
        <p:spPr>
          <a:xfrm>
            <a:off x="0" y="2309825"/>
            <a:ext cx="9144000" cy="28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181987" y="127220"/>
            <a:ext cx="8826546" cy="4833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5"/>
          </p:nvPr>
        </p:nvSpPr>
        <p:spPr>
          <a:xfrm>
            <a:off x="720000" y="182881"/>
            <a:ext cx="7704000" cy="46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 err="1"/>
              <a:t>Library</a:t>
            </a:r>
            <a:r>
              <a:rPr lang="pt-PT" sz="2800" dirty="0"/>
              <a:t> </a:t>
            </a:r>
            <a:r>
              <a:rPr lang="pt-PT" sz="2800" dirty="0" err="1"/>
              <a:t>distribution</a:t>
            </a:r>
            <a:r>
              <a:rPr lang="pt-PT" sz="2800" dirty="0"/>
              <a:t> – </a:t>
            </a:r>
            <a:r>
              <a:rPr lang="pt-PT" sz="2800" dirty="0" err="1"/>
              <a:t>loans</a:t>
            </a:r>
            <a:endParaRPr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30D402-01A6-D8E3-7019-2802DD673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82" y="703034"/>
            <a:ext cx="4974268" cy="4257585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197710BA-82D1-74C2-DDF7-452FA8E3D033}"/>
              </a:ext>
            </a:extLst>
          </p:cNvPr>
          <p:cNvSpPr txBox="1"/>
          <p:nvPr/>
        </p:nvSpPr>
        <p:spPr>
          <a:xfrm>
            <a:off x="4595259" y="2111283"/>
            <a:ext cx="4262493" cy="307777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Average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per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library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of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86,227,22 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BA403AB-20C3-B3C2-D96E-5A98DB670ABF}"/>
              </a:ext>
            </a:extLst>
          </p:cNvPr>
          <p:cNvSpPr txBox="1"/>
          <p:nvPr/>
        </p:nvSpPr>
        <p:spPr>
          <a:xfrm>
            <a:off x="4572001" y="1280925"/>
            <a:ext cx="4369968" cy="307777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Maximum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regsitered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2005 (132,579,000)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33ACAA5-844A-A641-9175-773E5465B570}"/>
              </a:ext>
            </a:extLst>
          </p:cNvPr>
          <p:cNvSpPr txBox="1"/>
          <p:nvPr/>
        </p:nvSpPr>
        <p:spPr>
          <a:xfrm>
            <a:off x="4572000" y="1709998"/>
            <a:ext cx="4369968" cy="307777"/>
          </a:xfrm>
          <a:prstGeom prst="rect">
            <a:avLst/>
          </a:prstGeom>
          <a:noFill/>
          <a:ln w="31750">
            <a:solidFill>
              <a:srgbClr val="FF99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Minimum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loans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pt-PT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regsitered</a:t>
            </a:r>
            <a:r>
              <a:rPr lang="pt-PT" dirty="0">
                <a:latin typeface="Segoe UI Emoji" panose="020B0502040204020203" pitchFamily="34" charset="0"/>
                <a:ea typeface="Segoe UI Emoji" panose="020B0502040204020203" pitchFamily="34" charset="0"/>
              </a:rPr>
              <a:t> in 2021 (40,778,000 )</a:t>
            </a:r>
          </a:p>
        </p:txBody>
      </p:sp>
    </p:spTree>
    <p:extLst>
      <p:ext uri="{BB962C8B-B14F-4D97-AF65-F5344CB8AC3E}">
        <p14:creationId xmlns:p14="http://schemas.microsoft.com/office/powerpoint/2010/main" val="38835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2" grpId="0" animBg="1"/>
    </p:bldLst>
  </p:timing>
</p:sld>
</file>

<file path=ppt/theme/theme1.xml><?xml version="1.0" encoding="utf-8"?>
<a:theme xmlns:a="http://schemas.openxmlformats.org/drawingml/2006/main" name="Library Book Style CV by Slidesgo">
  <a:themeElements>
    <a:clrScheme name="Simple Light">
      <a:dk1>
        <a:srgbClr val="000000"/>
      </a:dk1>
      <a:lt1>
        <a:srgbClr val="FFFFFF"/>
      </a:lt1>
      <a:dk2>
        <a:srgbClr val="AAE9FF"/>
      </a:dk2>
      <a:lt2>
        <a:srgbClr val="308FB1"/>
      </a:lt2>
      <a:accent1>
        <a:srgbClr val="E9E9E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377</Words>
  <Application>Microsoft Office PowerPoint</Application>
  <PresentationFormat>Apresentação no Ecrã (16:9)</PresentationFormat>
  <Paragraphs>64</Paragraphs>
  <Slides>18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30" baseType="lpstr">
      <vt:lpstr>Arial</vt:lpstr>
      <vt:lpstr>Barlow</vt:lpstr>
      <vt:lpstr>DM Serif Display</vt:lpstr>
      <vt:lpstr>Fredoka One</vt:lpstr>
      <vt:lpstr>Google Sans</vt:lpstr>
      <vt:lpstr>Nunito</vt:lpstr>
      <vt:lpstr>Roboto Condensed Light</vt:lpstr>
      <vt:lpstr>Rockwell</vt:lpstr>
      <vt:lpstr>Segoe UI Emoji</vt:lpstr>
      <vt:lpstr>Söhne</vt:lpstr>
      <vt:lpstr>Wingdings</vt:lpstr>
      <vt:lpstr>Library Book Style CV by Slidesgo</vt:lpstr>
      <vt:lpstr>Exploring the evolution of book borrowing patterns and user engagement in Netherlands Libraries</vt:lpstr>
      <vt:lpstr>Apresentação do PowerPoint</vt:lpstr>
      <vt:lpstr>What’s the Goal?</vt:lpstr>
      <vt:lpstr>Methodology</vt:lpstr>
      <vt:lpstr>Library distribution</vt:lpstr>
      <vt:lpstr>WHOA!</vt:lpstr>
      <vt:lpstr>Library distribution -  book collection</vt:lpstr>
      <vt:lpstr>Library distribution – users</vt:lpstr>
      <vt:lpstr>Library distribution – loans</vt:lpstr>
      <vt:lpstr>Apresentação do PowerPoint</vt:lpstr>
      <vt:lpstr>Book Borrowing Pattern Analysis</vt:lpstr>
      <vt:lpstr>Book Borrowing Pattern Analysis - Category</vt:lpstr>
      <vt:lpstr>Book Borrowing Pattern Analysis – User Age</vt:lpstr>
      <vt:lpstr>Apresentação do PowerPoint</vt:lpstr>
      <vt:lpstr>Borrowing Patterns Analysis - Other</vt:lpstr>
      <vt:lpstr>Apresentação do PowerPoint</vt:lpstr>
      <vt:lpstr>Apresentação do PowerPoint</vt:lpstr>
      <vt:lpstr>THANK YOU 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 How borrow patterns and user engagement in Netherlands libraries changed over time, and what noticeable trends in borrowing preferences can be linked to these evolving dynamics?</dc:title>
  <dc:creator>Susy Costa</dc:creator>
  <cp:lastModifiedBy>Susy Costa</cp:lastModifiedBy>
  <cp:revision>39</cp:revision>
  <dcterms:modified xsi:type="dcterms:W3CDTF">2023-11-17T12:51:37Z</dcterms:modified>
</cp:coreProperties>
</file>